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cf3bf886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cf3bf886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6d27da6ae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6d27da6ae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cf3bf886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6cf3bf886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cf3bf886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cf3bf886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187950" y="3140125"/>
            <a:ext cx="8222100" cy="54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Ecommerce: Amazon case study</a:t>
            </a:r>
            <a:endParaRPr sz="4200"/>
          </a:p>
        </p:txBody>
      </p:sp>
      <p:sp>
        <p:nvSpPr>
          <p:cNvPr id="68" name="Google Shape;68;p13"/>
          <p:cNvSpPr txBox="1"/>
          <p:nvPr>
            <p:ph idx="1" type="subTitle"/>
          </p:nvPr>
        </p:nvSpPr>
        <p:spPr>
          <a:xfrm>
            <a:off x="6989300" y="4018000"/>
            <a:ext cx="2003100" cy="11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Vijay Tiwari </a:t>
            </a:r>
            <a:endParaRPr sz="2400"/>
          </a:p>
          <a:p>
            <a:pPr indent="0" lvl="0" marL="0" rtl="0" algn="l">
              <a:spcBef>
                <a:spcPts val="0"/>
              </a:spcBef>
              <a:spcAft>
                <a:spcPts val="0"/>
              </a:spcAft>
              <a:buNone/>
            </a:pPr>
            <a:r>
              <a:rPr lang="en" sz="2400"/>
              <a:t>03/03/2024</a:t>
            </a:r>
            <a:endParaRPr sz="2400"/>
          </a:p>
        </p:txBody>
      </p:sp>
      <p:sp>
        <p:nvSpPr>
          <p:cNvPr id="69" name="Google Shape;69;p13"/>
          <p:cNvSpPr txBox="1"/>
          <p:nvPr/>
        </p:nvSpPr>
        <p:spPr>
          <a:xfrm>
            <a:off x="619025" y="3792895"/>
            <a:ext cx="648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Work Hard. Have Fun. Make History</a:t>
            </a:r>
            <a:endParaRPr sz="18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2"/>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pic>
        <p:nvPicPr>
          <p:cNvPr id="143" name="Google Shape;143;p22"/>
          <p:cNvPicPr preferRelativeResize="0"/>
          <p:nvPr/>
        </p:nvPicPr>
        <p:blipFill>
          <a:blip r:embed="rId3">
            <a:alphaModFix/>
          </a:blip>
          <a:stretch>
            <a:fillRect/>
          </a:stretch>
        </p:blipFill>
        <p:spPr>
          <a:xfrm>
            <a:off x="0" y="1024200"/>
            <a:ext cx="9144000" cy="4020276"/>
          </a:xfrm>
          <a:prstGeom prst="rect">
            <a:avLst/>
          </a:prstGeom>
          <a:noFill/>
          <a:ln>
            <a:noFill/>
          </a:ln>
        </p:spPr>
      </p:pic>
      <p:sp>
        <p:nvSpPr>
          <p:cNvPr id="144" name="Google Shape;144;p22"/>
          <p:cNvSpPr txBox="1"/>
          <p:nvPr/>
        </p:nvSpPr>
        <p:spPr>
          <a:xfrm>
            <a:off x="168825" y="0"/>
            <a:ext cx="8975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D0D0D"/>
                </a:solidFill>
                <a:highlight>
                  <a:srgbClr val="FFFFFF"/>
                </a:highlight>
                <a:latin typeface="Roboto"/>
                <a:ea typeface="Roboto"/>
                <a:cs typeface="Roboto"/>
                <a:sym typeface="Roboto"/>
              </a:rPr>
              <a:t>In the Individual Product Tab, company management and stakeholders aim to analyze the best product profiles based on various metrics. This includes the total purchases, product ID, category/subcategory, average rating, and revenue generated by each product. These metrics provide valuable insights for carefully addressing each product in their orders and making informed decisions.</a:t>
            </a:r>
            <a:endParaRPr sz="2100">
              <a:solidFill>
                <a:schemeClr val="lt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23"/>
          <p:cNvSpPr txBox="1"/>
          <p:nvPr>
            <p:ph type="title"/>
          </p:nvPr>
        </p:nvSpPr>
        <p:spPr>
          <a:xfrm>
            <a:off x="348900" y="112650"/>
            <a:ext cx="8711400" cy="80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chemeClr val="dk2"/>
                </a:solidFill>
              </a:rPr>
              <a:t>Summary analysis: key factors</a:t>
            </a:r>
            <a:r>
              <a:rPr lang="en" sz="1100">
                <a:solidFill>
                  <a:schemeClr val="dk2"/>
                </a:solidFill>
              </a:rPr>
              <a:t>  </a:t>
            </a:r>
            <a:r>
              <a:rPr lang="en" sz="2400">
                <a:solidFill>
                  <a:schemeClr val="dk2"/>
                </a:solidFill>
              </a:rPr>
              <a:t> 	           		</a:t>
            </a:r>
            <a:r>
              <a:rPr lang="en" sz="2400"/>
              <a:t>Himani Tea-</a:t>
            </a:r>
            <a:r>
              <a:rPr lang="en" sz="2400">
                <a:solidFill>
                  <a:schemeClr val="dk2"/>
                </a:solidFill>
              </a:rPr>
              <a:t>			</a:t>
            </a:r>
            <a:r>
              <a:rPr lang="en" sz="2400"/>
              <a:t>Canon dslr 18mp camblack</a:t>
            </a:r>
            <a:endParaRPr sz="2400"/>
          </a:p>
        </p:txBody>
      </p:sp>
      <p:sp>
        <p:nvSpPr>
          <p:cNvPr id="150" name="Google Shape;150;p23"/>
          <p:cNvSpPr/>
          <p:nvPr/>
        </p:nvSpPr>
        <p:spPr>
          <a:xfrm>
            <a:off x="303875" y="2571750"/>
            <a:ext cx="1733400" cy="861000"/>
          </a:xfrm>
          <a:prstGeom prst="homePlate">
            <a:avLst>
              <a:gd fmla="val 50000" name="adj"/>
            </a:avLst>
          </a:prstGeom>
          <a:solidFill>
            <a:srgbClr val="0D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77.87M</a:t>
            </a:r>
            <a:endParaRPr>
              <a:solidFill>
                <a:schemeClr val="lt1"/>
              </a:solidFill>
              <a:latin typeface="Roboto"/>
              <a:ea typeface="Roboto"/>
              <a:cs typeface="Roboto"/>
              <a:sym typeface="Roboto"/>
            </a:endParaRPr>
          </a:p>
        </p:txBody>
      </p:sp>
      <p:sp>
        <p:nvSpPr>
          <p:cNvPr id="151" name="Google Shape;151;p23"/>
          <p:cNvSpPr/>
          <p:nvPr/>
        </p:nvSpPr>
        <p:spPr>
          <a:xfrm>
            <a:off x="1666875" y="2571825"/>
            <a:ext cx="1664700" cy="861000"/>
          </a:xfrm>
          <a:prstGeom prst="chevron">
            <a:avLst>
              <a:gd fmla="val 50000" name="adj"/>
            </a:avLst>
          </a:prstGeom>
          <a:solidFill>
            <a:srgbClr val="0D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31K</a:t>
            </a:r>
            <a:endParaRPr>
              <a:solidFill>
                <a:schemeClr val="lt1"/>
              </a:solidFill>
              <a:latin typeface="Roboto"/>
              <a:ea typeface="Roboto"/>
              <a:cs typeface="Roboto"/>
              <a:sym typeface="Roboto"/>
            </a:endParaRPr>
          </a:p>
        </p:txBody>
      </p:sp>
      <p:sp>
        <p:nvSpPr>
          <p:cNvPr id="152" name="Google Shape;152;p23"/>
          <p:cNvSpPr/>
          <p:nvPr/>
        </p:nvSpPr>
        <p:spPr>
          <a:xfrm>
            <a:off x="2971300" y="2571750"/>
            <a:ext cx="2532300" cy="861000"/>
          </a:xfrm>
          <a:prstGeom prst="chevron">
            <a:avLst>
              <a:gd fmla="val 50000" name="adj"/>
            </a:avLst>
          </a:prstGeom>
          <a:solidFill>
            <a:srgbClr val="0D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Fashion Boys Sneaker</a:t>
            </a:r>
            <a:endParaRPr sz="200">
              <a:solidFill>
                <a:schemeClr val="lt1"/>
              </a:solidFill>
              <a:latin typeface="Roboto"/>
              <a:ea typeface="Roboto"/>
              <a:cs typeface="Roboto"/>
              <a:sym typeface="Roboto"/>
            </a:endParaRPr>
          </a:p>
        </p:txBody>
      </p:sp>
      <p:sp>
        <p:nvSpPr>
          <p:cNvPr id="153" name="Google Shape;153;p23"/>
          <p:cNvSpPr/>
          <p:nvPr/>
        </p:nvSpPr>
        <p:spPr>
          <a:xfrm>
            <a:off x="5133175" y="2571825"/>
            <a:ext cx="2115000" cy="861000"/>
          </a:xfrm>
          <a:prstGeom prst="chevron">
            <a:avLst>
              <a:gd fmla="val 50000" name="adj"/>
            </a:avLst>
          </a:prstGeom>
          <a:solidFill>
            <a:srgbClr val="0D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Himani Tea-8 Bags</a:t>
            </a:r>
            <a:endParaRPr sz="200">
              <a:solidFill>
                <a:schemeClr val="lt1"/>
              </a:solidFill>
              <a:latin typeface="Roboto"/>
              <a:ea typeface="Roboto"/>
              <a:cs typeface="Roboto"/>
              <a:sym typeface="Roboto"/>
            </a:endParaRPr>
          </a:p>
        </p:txBody>
      </p:sp>
      <p:sp>
        <p:nvSpPr>
          <p:cNvPr id="154" name="Google Shape;154;p23"/>
          <p:cNvSpPr/>
          <p:nvPr/>
        </p:nvSpPr>
        <p:spPr>
          <a:xfrm>
            <a:off x="6889125" y="2571825"/>
            <a:ext cx="2036100" cy="861000"/>
          </a:xfrm>
          <a:prstGeom prst="chevron">
            <a:avLst>
              <a:gd fmla="val 50000" name="adj"/>
            </a:avLst>
          </a:prstGeom>
          <a:solidFill>
            <a:srgbClr val="0D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Canon dslr 18mp camblack</a:t>
            </a:r>
            <a:endParaRPr sz="200">
              <a:latin typeface="Roboto"/>
              <a:ea typeface="Roboto"/>
              <a:cs typeface="Roboto"/>
              <a:sym typeface="Roboto"/>
            </a:endParaRPr>
          </a:p>
        </p:txBody>
      </p:sp>
      <p:sp>
        <p:nvSpPr>
          <p:cNvPr id="155" name="Google Shape;155;p23"/>
          <p:cNvSpPr txBox="1"/>
          <p:nvPr/>
        </p:nvSpPr>
        <p:spPr>
          <a:xfrm>
            <a:off x="258875" y="1159250"/>
            <a:ext cx="2194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Roboto"/>
                <a:ea typeface="Roboto"/>
                <a:cs typeface="Roboto"/>
                <a:sym typeface="Roboto"/>
              </a:rPr>
              <a:t>Total product sales</a:t>
            </a:r>
            <a:endParaRPr>
              <a:solidFill>
                <a:schemeClr val="lt2"/>
              </a:solidFill>
              <a:latin typeface="Roboto"/>
              <a:ea typeface="Roboto"/>
              <a:cs typeface="Roboto"/>
              <a:sym typeface="Roboto"/>
            </a:endParaRPr>
          </a:p>
        </p:txBody>
      </p:sp>
      <p:sp>
        <p:nvSpPr>
          <p:cNvPr id="156" name="Google Shape;156;p23"/>
          <p:cNvSpPr txBox="1"/>
          <p:nvPr/>
        </p:nvSpPr>
        <p:spPr>
          <a:xfrm>
            <a:off x="1666875" y="4085125"/>
            <a:ext cx="195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Roboto"/>
                <a:ea typeface="Roboto"/>
                <a:cs typeface="Roboto"/>
                <a:sym typeface="Roboto"/>
              </a:rPr>
              <a:t>Total returned products	</a:t>
            </a:r>
            <a:endParaRPr>
              <a:solidFill>
                <a:schemeClr val="lt2"/>
              </a:solidFill>
              <a:latin typeface="Roboto"/>
              <a:ea typeface="Roboto"/>
              <a:cs typeface="Roboto"/>
              <a:sym typeface="Roboto"/>
            </a:endParaRPr>
          </a:p>
        </p:txBody>
      </p:sp>
      <p:sp>
        <p:nvSpPr>
          <p:cNvPr id="157" name="Google Shape;157;p23"/>
          <p:cNvSpPr txBox="1"/>
          <p:nvPr/>
        </p:nvSpPr>
        <p:spPr>
          <a:xfrm>
            <a:off x="3050075" y="1159250"/>
            <a:ext cx="2532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Roboto"/>
                <a:ea typeface="Roboto"/>
                <a:cs typeface="Roboto"/>
                <a:sym typeface="Roboto"/>
              </a:rPr>
              <a:t>Product with least wait time</a:t>
            </a:r>
            <a:endParaRPr sz="1600">
              <a:solidFill>
                <a:schemeClr val="lt2"/>
              </a:solidFill>
              <a:latin typeface="Roboto"/>
              <a:ea typeface="Roboto"/>
              <a:cs typeface="Roboto"/>
              <a:sym typeface="Roboto"/>
            </a:endParaRPr>
          </a:p>
        </p:txBody>
      </p:sp>
      <p:sp>
        <p:nvSpPr>
          <p:cNvPr id="158" name="Google Shape;158;p23"/>
          <p:cNvSpPr txBox="1"/>
          <p:nvPr/>
        </p:nvSpPr>
        <p:spPr>
          <a:xfrm>
            <a:off x="5357350" y="4085125"/>
            <a:ext cx="2036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Roboto"/>
                <a:ea typeface="Roboto"/>
                <a:cs typeface="Roboto"/>
                <a:sym typeface="Roboto"/>
              </a:rPr>
              <a:t>Product with least sales</a:t>
            </a:r>
            <a:endParaRPr>
              <a:solidFill>
                <a:schemeClr val="lt2"/>
              </a:solidFill>
              <a:latin typeface="Roboto"/>
              <a:ea typeface="Roboto"/>
              <a:cs typeface="Roboto"/>
              <a:sym typeface="Roboto"/>
            </a:endParaRPr>
          </a:p>
        </p:txBody>
      </p:sp>
      <p:sp>
        <p:nvSpPr>
          <p:cNvPr id="159" name="Google Shape;159;p23"/>
          <p:cNvSpPr txBox="1"/>
          <p:nvPr/>
        </p:nvSpPr>
        <p:spPr>
          <a:xfrm>
            <a:off x="6933025" y="1159250"/>
            <a:ext cx="2228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Roboto"/>
                <a:ea typeface="Roboto"/>
                <a:cs typeface="Roboto"/>
                <a:sym typeface="Roboto"/>
              </a:rPr>
              <a:t>Product with most sales</a:t>
            </a:r>
            <a:r>
              <a:rPr lang="en" sz="2400">
                <a:solidFill>
                  <a:schemeClr val="dk2"/>
                </a:solidFill>
                <a:latin typeface="Roboto"/>
                <a:ea typeface="Roboto"/>
                <a:cs typeface="Roboto"/>
                <a:sym typeface="Roboto"/>
              </a:rPr>
              <a:t>	</a:t>
            </a:r>
            <a:endParaRPr sz="1800">
              <a:solidFill>
                <a:schemeClr val="lt2"/>
              </a:solidFill>
              <a:latin typeface="Roboto"/>
              <a:ea typeface="Roboto"/>
              <a:cs typeface="Roboto"/>
              <a:sym typeface="Roboto"/>
            </a:endParaRPr>
          </a:p>
        </p:txBody>
      </p:sp>
      <p:cxnSp>
        <p:nvCxnSpPr>
          <p:cNvPr id="160" name="Google Shape;160;p23"/>
          <p:cNvCxnSpPr>
            <a:stCxn id="156" idx="0"/>
            <a:endCxn id="151" idx="2"/>
          </p:cNvCxnSpPr>
          <p:nvPr/>
        </p:nvCxnSpPr>
        <p:spPr>
          <a:xfrm rot="10800000">
            <a:off x="2283975" y="3432925"/>
            <a:ext cx="361500" cy="6522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3"/>
          <p:cNvCxnSpPr>
            <a:stCxn id="157" idx="2"/>
            <a:endCxn id="152" idx="0"/>
          </p:cNvCxnSpPr>
          <p:nvPr/>
        </p:nvCxnSpPr>
        <p:spPr>
          <a:xfrm flipH="1">
            <a:off x="4022225" y="1959650"/>
            <a:ext cx="294000" cy="6120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23"/>
          <p:cNvCxnSpPr>
            <a:stCxn id="158" idx="0"/>
            <a:endCxn id="153" idx="2"/>
          </p:cNvCxnSpPr>
          <p:nvPr/>
        </p:nvCxnSpPr>
        <p:spPr>
          <a:xfrm rot="10800000">
            <a:off x="5975500" y="3432925"/>
            <a:ext cx="399900" cy="6522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23"/>
          <p:cNvCxnSpPr>
            <a:stCxn id="159" idx="2"/>
            <a:endCxn id="154" idx="0"/>
          </p:cNvCxnSpPr>
          <p:nvPr/>
        </p:nvCxnSpPr>
        <p:spPr>
          <a:xfrm flipH="1">
            <a:off x="7692025" y="2021150"/>
            <a:ext cx="355200" cy="55080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23"/>
          <p:cNvCxnSpPr>
            <a:stCxn id="155" idx="2"/>
            <a:endCxn id="150" idx="0"/>
          </p:cNvCxnSpPr>
          <p:nvPr/>
        </p:nvCxnSpPr>
        <p:spPr>
          <a:xfrm flipH="1">
            <a:off x="955175" y="1959650"/>
            <a:ext cx="401100" cy="612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8" name="Shape 168"/>
        <p:cNvGrpSpPr/>
        <p:nvPr/>
      </p:nvGrpSpPr>
      <p:grpSpPr>
        <a:xfrm>
          <a:off x="0" y="0"/>
          <a:ext cx="0" cy="0"/>
          <a:chOff x="0" y="0"/>
          <a:chExt cx="0" cy="0"/>
        </a:xfrm>
      </p:grpSpPr>
      <p:sp>
        <p:nvSpPr>
          <p:cNvPr id="169" name="Google Shape;169;p24"/>
          <p:cNvSpPr txBox="1"/>
          <p:nvPr>
            <p:ph type="title"/>
          </p:nvPr>
        </p:nvSpPr>
        <p:spPr>
          <a:xfrm>
            <a:off x="821600" y="1564425"/>
            <a:ext cx="2212500" cy="108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pic>
        <p:nvPicPr>
          <p:cNvPr descr="Black and white upward shot of Golden Gate Bridge" id="170" name="Google Shape;170;p24"/>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3" name="Shape 73"/>
        <p:cNvGrpSpPr/>
        <p:nvPr/>
      </p:nvGrpSpPr>
      <p:grpSpPr>
        <a:xfrm>
          <a:off x="0" y="0"/>
          <a:ext cx="0" cy="0"/>
          <a:chOff x="0" y="0"/>
          <a:chExt cx="0" cy="0"/>
        </a:xfrm>
      </p:grpSpPr>
      <p:sp>
        <p:nvSpPr>
          <p:cNvPr id="74" name="Google Shape;74;p14"/>
          <p:cNvSpPr txBox="1"/>
          <p:nvPr>
            <p:ph type="title"/>
          </p:nvPr>
        </p:nvSpPr>
        <p:spPr>
          <a:xfrm>
            <a:off x="460950" y="157575"/>
            <a:ext cx="8222100" cy="12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Problem Statement</a:t>
            </a:r>
            <a:endParaRPr/>
          </a:p>
        </p:txBody>
      </p:sp>
      <p:sp>
        <p:nvSpPr>
          <p:cNvPr id="75" name="Google Shape;75;p14"/>
          <p:cNvSpPr txBox="1"/>
          <p:nvPr/>
        </p:nvSpPr>
        <p:spPr>
          <a:xfrm>
            <a:off x="551500" y="1451875"/>
            <a:ext cx="7394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You are working as a business analyst at Amazon, a company currently performing well. The stakeholders wish to maintain this level of performance and seek improvement. For this purpose, they want to devise new strategies. You are part of a team exploring new ways to benefit customers, such as offering more discounts and Prime membership perks. Could you suggest additional methods to identify and reward customers and enhance their shopping experience?</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9" name="Shape 79"/>
        <p:cNvGrpSpPr/>
        <p:nvPr/>
      </p:nvGrpSpPr>
      <p:grpSpPr>
        <a:xfrm>
          <a:off x="0" y="0"/>
          <a:ext cx="0" cy="0"/>
          <a:chOff x="0" y="0"/>
          <a:chExt cx="0" cy="0"/>
        </a:xfrm>
      </p:grpSpPr>
      <p:sp>
        <p:nvSpPr>
          <p:cNvPr id="80" name="Google Shape;80;p15"/>
          <p:cNvSpPr txBox="1"/>
          <p:nvPr>
            <p:ph type="title"/>
          </p:nvPr>
        </p:nvSpPr>
        <p:spPr>
          <a:xfrm>
            <a:off x="534100" y="1204275"/>
            <a:ext cx="8148900" cy="90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6"/>
                </a:solidFill>
              </a:rPr>
              <a:t>Null Values:</a:t>
            </a:r>
            <a:r>
              <a:rPr lang="en" sz="1700">
                <a:solidFill>
                  <a:srgbClr val="FFD966"/>
                </a:solidFill>
              </a:rPr>
              <a:t> </a:t>
            </a:r>
            <a:r>
              <a:rPr lang="en" sz="1700"/>
              <a:t>Everything depends on data . To analysis the trends of sale by deep dive on data where and why </a:t>
            </a:r>
            <a:r>
              <a:rPr lang="en" sz="1700"/>
              <a:t>underperforming</a:t>
            </a:r>
            <a:r>
              <a:rPr lang="en" sz="1700"/>
              <a:t> sale . What if data </a:t>
            </a:r>
            <a:r>
              <a:rPr lang="en" sz="1700"/>
              <a:t>itself</a:t>
            </a:r>
            <a:r>
              <a:rPr lang="en" sz="1700"/>
              <a:t> not correct and final result misguide .</a:t>
            </a:r>
            <a:endParaRPr sz="1700"/>
          </a:p>
        </p:txBody>
      </p:sp>
      <p:sp>
        <p:nvSpPr>
          <p:cNvPr id="81" name="Google Shape;81;p15"/>
          <p:cNvSpPr txBox="1"/>
          <p:nvPr/>
        </p:nvSpPr>
        <p:spPr>
          <a:xfrm>
            <a:off x="534100" y="585250"/>
            <a:ext cx="8222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Roboto"/>
                <a:ea typeface="Roboto"/>
                <a:cs typeface="Roboto"/>
                <a:sym typeface="Roboto"/>
              </a:rPr>
              <a:t>Problems</a:t>
            </a:r>
            <a:endParaRPr sz="2500">
              <a:solidFill>
                <a:srgbClr val="FFFFFF"/>
              </a:solidFill>
              <a:latin typeface="Roboto"/>
              <a:ea typeface="Roboto"/>
              <a:cs typeface="Roboto"/>
              <a:sym typeface="Roboto"/>
            </a:endParaRPr>
          </a:p>
        </p:txBody>
      </p:sp>
      <p:sp>
        <p:nvSpPr>
          <p:cNvPr id="82" name="Google Shape;82;p15"/>
          <p:cNvSpPr txBox="1"/>
          <p:nvPr/>
        </p:nvSpPr>
        <p:spPr>
          <a:xfrm>
            <a:off x="534100" y="2296000"/>
            <a:ext cx="78171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6"/>
                </a:solidFill>
                <a:latin typeface="Roboto"/>
                <a:ea typeface="Roboto"/>
                <a:cs typeface="Roboto"/>
                <a:sym typeface="Roboto"/>
              </a:rPr>
              <a:t>Returned Products:</a:t>
            </a:r>
            <a:r>
              <a:rPr lang="en" sz="1800">
                <a:solidFill>
                  <a:schemeClr val="accent6"/>
                </a:solidFill>
                <a:latin typeface="Roboto"/>
                <a:ea typeface="Roboto"/>
                <a:cs typeface="Roboto"/>
                <a:sym typeface="Roboto"/>
              </a:rPr>
              <a:t> </a:t>
            </a:r>
            <a:r>
              <a:rPr lang="en" sz="1800">
                <a:solidFill>
                  <a:schemeClr val="lt1"/>
                </a:solidFill>
                <a:latin typeface="Roboto"/>
                <a:ea typeface="Roboto"/>
                <a:cs typeface="Roboto"/>
                <a:sym typeface="Roboto"/>
              </a:rPr>
              <a:t>To get prime reason behind 31K product Returned after delivery . Is it defective product or customer </a:t>
            </a:r>
            <a:r>
              <a:rPr lang="en" sz="1800">
                <a:solidFill>
                  <a:schemeClr val="lt1"/>
                </a:solidFill>
                <a:latin typeface="Roboto"/>
                <a:ea typeface="Roboto"/>
                <a:cs typeface="Roboto"/>
                <a:sym typeface="Roboto"/>
              </a:rPr>
              <a:t>satisfaction</a:t>
            </a:r>
            <a:r>
              <a:rPr lang="en" sz="1800">
                <a:solidFill>
                  <a:schemeClr val="lt1"/>
                </a:solidFill>
                <a:latin typeface="Roboto"/>
                <a:ea typeface="Roboto"/>
                <a:cs typeface="Roboto"/>
                <a:sym typeface="Roboto"/>
              </a:rPr>
              <a:t> compromises?</a:t>
            </a:r>
            <a:endParaRPr sz="1800">
              <a:solidFill>
                <a:schemeClr val="lt1"/>
              </a:solidFill>
              <a:latin typeface="Roboto"/>
              <a:ea typeface="Roboto"/>
              <a:cs typeface="Roboto"/>
              <a:sym typeface="Roboto"/>
            </a:endParaRPr>
          </a:p>
        </p:txBody>
      </p:sp>
      <p:sp>
        <p:nvSpPr>
          <p:cNvPr id="83" name="Google Shape;83;p15"/>
          <p:cNvSpPr txBox="1"/>
          <p:nvPr/>
        </p:nvSpPr>
        <p:spPr>
          <a:xfrm>
            <a:off x="534100" y="3477775"/>
            <a:ext cx="6680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6"/>
                </a:solidFill>
                <a:latin typeface="Roboto"/>
                <a:ea typeface="Roboto"/>
                <a:cs typeface="Roboto"/>
                <a:sym typeface="Roboto"/>
              </a:rPr>
              <a:t>Contradiction :</a:t>
            </a:r>
            <a:r>
              <a:rPr lang="en" sz="1800">
                <a:solidFill>
                  <a:schemeClr val="lt2"/>
                </a:solidFill>
                <a:latin typeface="Roboto"/>
                <a:ea typeface="Roboto"/>
                <a:cs typeface="Roboto"/>
                <a:sym typeface="Roboto"/>
              </a:rPr>
              <a:t> </a:t>
            </a:r>
            <a:r>
              <a:rPr lang="en" sz="1800">
                <a:solidFill>
                  <a:schemeClr val="lt1"/>
                </a:solidFill>
                <a:latin typeface="Roboto"/>
                <a:ea typeface="Roboto"/>
                <a:cs typeface="Roboto"/>
                <a:sym typeface="Roboto"/>
              </a:rPr>
              <a:t>Some products have high prices and still underperform in sales</a:t>
            </a:r>
            <a:endParaRPr sz="18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7" name="Shape 87"/>
        <p:cNvGrpSpPr/>
        <p:nvPr/>
      </p:nvGrpSpPr>
      <p:grpSpPr>
        <a:xfrm>
          <a:off x="0" y="0"/>
          <a:ext cx="0" cy="0"/>
          <a:chOff x="0" y="0"/>
          <a:chExt cx="0" cy="0"/>
        </a:xfrm>
      </p:grpSpPr>
      <p:sp>
        <p:nvSpPr>
          <p:cNvPr id="88" name="Google Shape;88;p16"/>
          <p:cNvSpPr txBox="1"/>
          <p:nvPr>
            <p:ph idx="1" type="body"/>
          </p:nvPr>
        </p:nvSpPr>
        <p:spPr>
          <a:xfrm>
            <a:off x="315150" y="2014625"/>
            <a:ext cx="2858700" cy="29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Loyalty Program</a:t>
            </a:r>
            <a:endParaRPr/>
          </a:p>
          <a:p>
            <a:pPr indent="0" lvl="0" marL="0" rtl="0" algn="l">
              <a:spcBef>
                <a:spcPts val="1600"/>
              </a:spcBef>
              <a:spcAft>
                <a:spcPts val="1600"/>
              </a:spcAft>
              <a:buNone/>
            </a:pPr>
            <a:r>
              <a:rPr lang="en" sz="1500">
                <a:solidFill>
                  <a:srgbClr val="0D0D0D"/>
                </a:solidFill>
                <a:highlight>
                  <a:srgbClr val="FFFFFF"/>
                </a:highlight>
              </a:rPr>
              <a:t>Designing a program aimed at retaining existing customers without compromising their benefits, ensuring that the longer they remain, the greater the advantages they receive.</a:t>
            </a:r>
            <a:endParaRPr sz="2100"/>
          </a:p>
        </p:txBody>
      </p:sp>
      <p:sp>
        <p:nvSpPr>
          <p:cNvPr id="89" name="Google Shape;89;p16"/>
          <p:cNvSpPr txBox="1"/>
          <p:nvPr/>
        </p:nvSpPr>
        <p:spPr>
          <a:xfrm>
            <a:off x="1631975" y="427675"/>
            <a:ext cx="6482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6"/>
                </a:solidFill>
                <a:latin typeface="Roboto"/>
                <a:ea typeface="Roboto"/>
                <a:cs typeface="Roboto"/>
                <a:sym typeface="Roboto"/>
              </a:rPr>
              <a:t>Challenges deep-dive</a:t>
            </a:r>
            <a:endParaRPr sz="3000">
              <a:solidFill>
                <a:schemeClr val="accent6"/>
              </a:solidFill>
              <a:latin typeface="Roboto"/>
              <a:ea typeface="Roboto"/>
              <a:cs typeface="Roboto"/>
              <a:sym typeface="Roboto"/>
            </a:endParaRPr>
          </a:p>
        </p:txBody>
      </p:sp>
      <p:sp>
        <p:nvSpPr>
          <p:cNvPr id="90" name="Google Shape;90;p16"/>
          <p:cNvSpPr txBox="1"/>
          <p:nvPr/>
        </p:nvSpPr>
        <p:spPr>
          <a:xfrm>
            <a:off x="3432750" y="1919075"/>
            <a:ext cx="335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91" name="Google Shape;91;p16"/>
          <p:cNvSpPr/>
          <p:nvPr/>
        </p:nvSpPr>
        <p:spPr>
          <a:xfrm>
            <a:off x="3227100" y="1919075"/>
            <a:ext cx="2689800" cy="5403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6"/>
                </a:solidFill>
                <a:latin typeface="Roboto"/>
                <a:ea typeface="Roboto"/>
                <a:cs typeface="Roboto"/>
                <a:sym typeface="Roboto"/>
              </a:rPr>
              <a:t>Challenge 2</a:t>
            </a:r>
            <a:endParaRPr>
              <a:latin typeface="Roboto"/>
              <a:ea typeface="Roboto"/>
              <a:cs typeface="Roboto"/>
              <a:sym typeface="Roboto"/>
            </a:endParaRPr>
          </a:p>
        </p:txBody>
      </p:sp>
      <p:sp>
        <p:nvSpPr>
          <p:cNvPr id="92" name="Google Shape;92;p16"/>
          <p:cNvSpPr/>
          <p:nvPr/>
        </p:nvSpPr>
        <p:spPr>
          <a:xfrm>
            <a:off x="6240275" y="1879775"/>
            <a:ext cx="2689800" cy="5403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6"/>
                </a:solidFill>
                <a:latin typeface="Roboto"/>
                <a:ea typeface="Roboto"/>
                <a:cs typeface="Roboto"/>
                <a:sym typeface="Roboto"/>
              </a:rPr>
              <a:t>Challenge 3</a:t>
            </a:r>
            <a:endParaRPr>
              <a:latin typeface="Roboto"/>
              <a:ea typeface="Roboto"/>
              <a:cs typeface="Roboto"/>
              <a:sym typeface="Roboto"/>
            </a:endParaRPr>
          </a:p>
        </p:txBody>
      </p:sp>
      <p:sp>
        <p:nvSpPr>
          <p:cNvPr id="93" name="Google Shape;93;p16"/>
          <p:cNvSpPr/>
          <p:nvPr/>
        </p:nvSpPr>
        <p:spPr>
          <a:xfrm>
            <a:off x="372325" y="1919075"/>
            <a:ext cx="2689800" cy="5403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6"/>
                </a:solidFill>
                <a:latin typeface="Roboto"/>
                <a:ea typeface="Roboto"/>
                <a:cs typeface="Roboto"/>
                <a:sym typeface="Roboto"/>
              </a:rPr>
              <a:t>Challenge 1</a:t>
            </a:r>
            <a:endParaRPr sz="2200">
              <a:solidFill>
                <a:schemeClr val="accent6"/>
              </a:solidFill>
              <a:latin typeface="Roboto"/>
              <a:ea typeface="Roboto"/>
              <a:cs typeface="Roboto"/>
              <a:sym typeface="Roboto"/>
            </a:endParaRPr>
          </a:p>
        </p:txBody>
      </p:sp>
      <p:sp>
        <p:nvSpPr>
          <p:cNvPr id="94" name="Google Shape;94;p16"/>
          <p:cNvSpPr txBox="1"/>
          <p:nvPr/>
        </p:nvSpPr>
        <p:spPr>
          <a:xfrm>
            <a:off x="3227225" y="2509850"/>
            <a:ext cx="2689800" cy="24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Discounts</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 sz="1500">
                <a:solidFill>
                  <a:srgbClr val="0D0D0D"/>
                </a:solidFill>
                <a:highlight>
                  <a:srgbClr val="FFFFFF"/>
                </a:highlight>
                <a:latin typeface="Roboto"/>
                <a:ea typeface="Roboto"/>
                <a:cs typeface="Roboto"/>
                <a:sym typeface="Roboto"/>
              </a:rPr>
              <a:t>Which products warrant discounts? Consider scenarios where products with low sales may be affected by factors beyond pricing, rendering discounts ineffective in boosting sales.</a:t>
            </a:r>
            <a:endParaRPr sz="2100">
              <a:solidFill>
                <a:schemeClr val="lt2"/>
              </a:solidFill>
              <a:latin typeface="Roboto"/>
              <a:ea typeface="Roboto"/>
              <a:cs typeface="Roboto"/>
              <a:sym typeface="Roboto"/>
            </a:endParaRPr>
          </a:p>
        </p:txBody>
      </p:sp>
      <p:sp>
        <p:nvSpPr>
          <p:cNvPr id="95" name="Google Shape;95;p16"/>
          <p:cNvSpPr txBox="1"/>
          <p:nvPr/>
        </p:nvSpPr>
        <p:spPr>
          <a:xfrm>
            <a:off x="6240275" y="2571750"/>
            <a:ext cx="2640000" cy="24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Management/Schedule</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 sz="1500">
                <a:solidFill>
                  <a:srgbClr val="0D0D0D"/>
                </a:solidFill>
                <a:highlight>
                  <a:srgbClr val="FFFFFF"/>
                </a:highlight>
                <a:latin typeface="Roboto"/>
                <a:ea typeface="Roboto"/>
                <a:cs typeface="Roboto"/>
                <a:sym typeface="Roboto"/>
              </a:rPr>
              <a:t>Electronic items often experience longer waiting periods for delivery, even if they are not frequently shipped from abroad, whereas fashion items typically have shorter waiting periods.</a:t>
            </a:r>
            <a:endParaRPr sz="2100">
              <a:solidFill>
                <a:schemeClr val="lt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9" name="Shape 99"/>
        <p:cNvGrpSpPr/>
        <p:nvPr/>
      </p:nvGrpSpPr>
      <p:grpSpPr>
        <a:xfrm>
          <a:off x="0" y="0"/>
          <a:ext cx="0" cy="0"/>
          <a:chOff x="0" y="0"/>
          <a:chExt cx="0" cy="0"/>
        </a:xfrm>
      </p:grpSpPr>
      <p:sp>
        <p:nvSpPr>
          <p:cNvPr id="100" name="Google Shape;100;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500">
                <a:solidFill>
                  <a:schemeClr val="accent6"/>
                </a:solidFill>
                <a:latin typeface="Arial"/>
                <a:ea typeface="Arial"/>
                <a:cs typeface="Arial"/>
                <a:sym typeface="Arial"/>
              </a:rPr>
              <a:t>    Loyalty Program</a:t>
            </a:r>
            <a:endParaRPr sz="3800">
              <a:solidFill>
                <a:schemeClr val="dk2"/>
              </a:solidFill>
              <a:latin typeface="Arial"/>
              <a:ea typeface="Arial"/>
              <a:cs typeface="Arial"/>
              <a:sym typeface="Arial"/>
            </a:endParaRPr>
          </a:p>
          <a:p>
            <a:pPr indent="0" lvl="0" marL="0" rtl="0" algn="l">
              <a:lnSpc>
                <a:spcPct val="100000"/>
              </a:lnSpc>
              <a:spcBef>
                <a:spcPts val="0"/>
              </a:spcBef>
              <a:spcAft>
                <a:spcPts val="0"/>
              </a:spcAft>
              <a:buNone/>
            </a:pPr>
            <a:r>
              <a:t/>
            </a:r>
            <a:endParaRPr sz="2900">
              <a:solidFill>
                <a:schemeClr val="accent6"/>
              </a:solidFill>
              <a:latin typeface="Arial"/>
              <a:ea typeface="Arial"/>
              <a:cs typeface="Arial"/>
              <a:sym typeface="Arial"/>
            </a:endParaRPr>
          </a:p>
          <a:p>
            <a:pPr indent="0" lvl="0" marL="457200" rtl="0" algn="l">
              <a:lnSpc>
                <a:spcPct val="100000"/>
              </a:lnSpc>
              <a:spcBef>
                <a:spcPts val="0"/>
              </a:spcBef>
              <a:spcAft>
                <a:spcPts val="0"/>
              </a:spcAft>
              <a:buNone/>
            </a:pPr>
            <a:r>
              <a:rPr lang="en" sz="1900">
                <a:solidFill>
                  <a:srgbClr val="000000"/>
                </a:solidFill>
                <a:latin typeface="Arial"/>
                <a:ea typeface="Arial"/>
                <a:cs typeface="Arial"/>
                <a:sym typeface="Arial"/>
              </a:rPr>
              <a:t>Iron, Bronze, Diamond, Silver, Gold, Platinum, Ascendant, Immortal.</a:t>
            </a:r>
            <a:endParaRPr/>
          </a:p>
        </p:txBody>
      </p:sp>
      <p:sp>
        <p:nvSpPr>
          <p:cNvPr id="101" name="Google Shape;101;p17"/>
          <p:cNvSpPr txBox="1"/>
          <p:nvPr>
            <p:ph idx="2" type="body"/>
          </p:nvPr>
        </p:nvSpPr>
        <p:spPr>
          <a:xfrm>
            <a:off x="4772100" y="1631975"/>
            <a:ext cx="3922200" cy="33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0D0D0D"/>
              </a:solidFill>
              <a:highlight>
                <a:srgbClr val="FFFFFF"/>
              </a:highlight>
            </a:endParaRPr>
          </a:p>
          <a:p>
            <a:pPr indent="-304800" lvl="0" marL="457200" rtl="0" algn="l">
              <a:spcBef>
                <a:spcPts val="1600"/>
              </a:spcBef>
              <a:spcAft>
                <a:spcPts val="0"/>
              </a:spcAft>
              <a:buClr>
                <a:srgbClr val="0D0D0D"/>
              </a:buClr>
              <a:buSzPts val="1200"/>
              <a:buAutoNum type="arabicPeriod"/>
            </a:pPr>
            <a:r>
              <a:rPr lang="en" sz="1200">
                <a:solidFill>
                  <a:srgbClr val="0D0D0D"/>
                </a:solidFill>
                <a:highlight>
                  <a:srgbClr val="FFFFFF"/>
                </a:highlight>
              </a:rPr>
              <a:t>Loyalty programs should feature distinct tiers with rewards that transition smoothly as members progress. </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AutoNum type="arabicPeriod"/>
            </a:pPr>
            <a:r>
              <a:rPr lang="en" sz="1200">
                <a:solidFill>
                  <a:srgbClr val="0D0D0D"/>
                </a:solidFill>
                <a:highlight>
                  <a:srgbClr val="FFFFFF"/>
                </a:highlight>
              </a:rPr>
              <a:t>For instance, when a member upgrades from Iron to Bronze, they retain all Iron benefits while gaining additional perks specific to Bronze, except for discount rates. </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AutoNum type="arabicPeriod"/>
            </a:pPr>
            <a:r>
              <a:rPr lang="en" sz="1200">
                <a:solidFill>
                  <a:srgbClr val="0D0D0D"/>
                </a:solidFill>
                <a:highlight>
                  <a:srgbClr val="FFFFFF"/>
                </a:highlight>
              </a:rPr>
              <a:t>This strategy ensures customer retention, fosters passive growth, and enhances overall satisfaction.</a:t>
            </a:r>
            <a:endParaRPr/>
          </a:p>
        </p:txBody>
      </p:sp>
      <p:sp>
        <p:nvSpPr>
          <p:cNvPr id="102" name="Google Shape;102;p17"/>
          <p:cNvSpPr txBox="1"/>
          <p:nvPr/>
        </p:nvSpPr>
        <p:spPr>
          <a:xfrm>
            <a:off x="0" y="0"/>
            <a:ext cx="9015300" cy="477000"/>
          </a:xfrm>
          <a:prstGeom prst="rect">
            <a:avLst/>
          </a:prstGeom>
          <a:noFill/>
          <a:ln>
            <a:noFill/>
          </a:ln>
        </p:spPr>
        <p:txBody>
          <a:bodyPr anchorCtr="0" anchor="t" bIns="91425" lIns="91425" spcFirstLastPara="1" rIns="91425" wrap="square" tIns="91425">
            <a:spAutoFit/>
          </a:bodyPr>
          <a:lstStyle/>
          <a:p>
            <a:pPr indent="0" lvl="0" marL="2286000" rtl="0" algn="ctr">
              <a:spcBef>
                <a:spcPts val="0"/>
              </a:spcBef>
              <a:spcAft>
                <a:spcPts val="0"/>
              </a:spcAft>
              <a:buNone/>
            </a:pPr>
            <a:r>
              <a:t/>
            </a:r>
            <a:endParaRPr sz="1900"/>
          </a:p>
        </p:txBody>
      </p:sp>
      <p:sp>
        <p:nvSpPr>
          <p:cNvPr id="103" name="Google Shape;103;p17"/>
          <p:cNvSpPr txBox="1"/>
          <p:nvPr/>
        </p:nvSpPr>
        <p:spPr>
          <a:xfrm>
            <a:off x="2757450" y="619025"/>
            <a:ext cx="640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lt1"/>
                </a:solidFill>
                <a:latin typeface="Roboto"/>
                <a:ea typeface="Roboto"/>
                <a:cs typeface="Roboto"/>
                <a:sym typeface="Roboto"/>
              </a:rPr>
              <a:t>Solution 1</a:t>
            </a:r>
            <a:endParaRPr sz="36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7" name="Shape 107"/>
        <p:cNvGrpSpPr/>
        <p:nvPr/>
      </p:nvGrpSpPr>
      <p:grpSpPr>
        <a:xfrm>
          <a:off x="0" y="0"/>
          <a:ext cx="0" cy="0"/>
          <a:chOff x="0" y="0"/>
          <a:chExt cx="0" cy="0"/>
        </a:xfrm>
      </p:grpSpPr>
      <p:sp>
        <p:nvSpPr>
          <p:cNvPr id="108" name="Google Shape;108;p18"/>
          <p:cNvSpPr txBox="1"/>
          <p:nvPr>
            <p:ph type="title"/>
          </p:nvPr>
        </p:nvSpPr>
        <p:spPr>
          <a:xfrm>
            <a:off x="226075" y="146325"/>
            <a:ext cx="2808000" cy="1154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700"/>
              <a:t>Solution 2 </a:t>
            </a:r>
            <a:endParaRPr sz="2700"/>
          </a:p>
          <a:p>
            <a:pPr indent="0" lvl="0" marL="0" rtl="0" algn="l">
              <a:spcBef>
                <a:spcPts val="0"/>
              </a:spcBef>
              <a:spcAft>
                <a:spcPts val="0"/>
              </a:spcAft>
              <a:buNone/>
            </a:pPr>
            <a:r>
              <a:rPr lang="en" sz="1800"/>
              <a:t>Discounts based on months/festives.</a:t>
            </a:r>
            <a:endParaRPr sz="3000"/>
          </a:p>
        </p:txBody>
      </p:sp>
      <p:sp>
        <p:nvSpPr>
          <p:cNvPr id="109" name="Google Shape;109;p18"/>
          <p:cNvSpPr txBox="1"/>
          <p:nvPr>
            <p:ph idx="1" type="body"/>
          </p:nvPr>
        </p:nvSpPr>
        <p:spPr>
          <a:xfrm>
            <a:off x="226075" y="2993800"/>
            <a:ext cx="2808000" cy="163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0" name="Google Shape;110;p18"/>
          <p:cNvPicPr preferRelativeResize="0"/>
          <p:nvPr/>
        </p:nvPicPr>
        <p:blipFill>
          <a:blip r:embed="rId3">
            <a:alphaModFix/>
          </a:blip>
          <a:stretch>
            <a:fillRect/>
          </a:stretch>
        </p:blipFill>
        <p:spPr>
          <a:xfrm>
            <a:off x="152400" y="1361849"/>
            <a:ext cx="8839201" cy="1092000"/>
          </a:xfrm>
          <a:prstGeom prst="rect">
            <a:avLst/>
          </a:prstGeom>
          <a:noFill/>
          <a:ln>
            <a:noFill/>
          </a:ln>
        </p:spPr>
      </p:pic>
      <p:pic>
        <p:nvPicPr>
          <p:cNvPr id="111" name="Google Shape;111;p18"/>
          <p:cNvPicPr preferRelativeResize="0"/>
          <p:nvPr/>
        </p:nvPicPr>
        <p:blipFill>
          <a:blip r:embed="rId4">
            <a:alphaModFix/>
          </a:blip>
          <a:stretch>
            <a:fillRect/>
          </a:stretch>
        </p:blipFill>
        <p:spPr>
          <a:xfrm>
            <a:off x="226075" y="2606250"/>
            <a:ext cx="5041226" cy="2384850"/>
          </a:xfrm>
          <a:prstGeom prst="rect">
            <a:avLst/>
          </a:prstGeom>
          <a:noFill/>
          <a:ln>
            <a:noFill/>
          </a:ln>
        </p:spPr>
      </p:pic>
      <p:sp>
        <p:nvSpPr>
          <p:cNvPr id="112" name="Google Shape;112;p18"/>
          <p:cNvSpPr txBox="1"/>
          <p:nvPr/>
        </p:nvSpPr>
        <p:spPr>
          <a:xfrm>
            <a:off x="5267300" y="2791050"/>
            <a:ext cx="3876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D0D0D"/>
                </a:solidFill>
                <a:highlight>
                  <a:srgbClr val="FFFFFF"/>
                </a:highlight>
                <a:latin typeface="Roboto"/>
                <a:ea typeface="Roboto"/>
                <a:cs typeface="Roboto"/>
                <a:sym typeface="Roboto"/>
              </a:rPr>
              <a:t>After visualizing the data and addressing null values, it became apparent that discounts are needed during the months from August to December to counteract decreased sales.</a:t>
            </a:r>
            <a:r>
              <a:rPr lang="en" sz="1200">
                <a:solidFill>
                  <a:srgbClr val="0D0D0D"/>
                </a:solidFill>
                <a:highlight>
                  <a:srgbClr val="FFFFFF"/>
                </a:highlight>
                <a:latin typeface="Roboto"/>
                <a:ea typeface="Roboto"/>
                <a:cs typeface="Roboto"/>
                <a:sym typeface="Roboto"/>
              </a:rPr>
              <a:t> </a:t>
            </a:r>
            <a:endParaRPr sz="1800">
              <a:solidFill>
                <a:schemeClr val="lt2"/>
              </a:solidFill>
              <a:latin typeface="Roboto"/>
              <a:ea typeface="Roboto"/>
              <a:cs typeface="Roboto"/>
              <a:sym typeface="Roboto"/>
            </a:endParaRPr>
          </a:p>
        </p:txBody>
      </p:sp>
      <p:sp>
        <p:nvSpPr>
          <p:cNvPr id="113" name="Google Shape;113;p18"/>
          <p:cNvSpPr txBox="1"/>
          <p:nvPr/>
        </p:nvSpPr>
        <p:spPr>
          <a:xfrm>
            <a:off x="5267300" y="146325"/>
            <a:ext cx="3489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D0D0D"/>
                </a:solidFill>
                <a:highlight>
                  <a:srgbClr val="FFFFFF"/>
                </a:highlight>
                <a:latin typeface="Roboto"/>
                <a:ea typeface="Roboto"/>
                <a:cs typeface="Roboto"/>
                <a:sym typeface="Roboto"/>
              </a:rPr>
              <a:t>we identified the products that would benefit most from these discounts.</a:t>
            </a:r>
            <a:endParaRPr sz="23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7" name="Shape 117"/>
        <p:cNvGrpSpPr/>
        <p:nvPr/>
      </p:nvGrpSpPr>
      <p:grpSpPr>
        <a:xfrm>
          <a:off x="0" y="0"/>
          <a:ext cx="0" cy="0"/>
          <a:chOff x="0" y="0"/>
          <a:chExt cx="0" cy="0"/>
        </a:xfrm>
      </p:grpSpPr>
      <p:sp>
        <p:nvSpPr>
          <p:cNvPr id="118" name="Google Shape;118;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ph idx="1" type="body"/>
          </p:nvPr>
        </p:nvSpPr>
        <p:spPr>
          <a:xfrm>
            <a:off x="226075" y="2003375"/>
            <a:ext cx="3026700" cy="26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500"/>
          </a:p>
          <a:p>
            <a:pPr indent="0" lvl="0" marL="0" rtl="0" algn="l">
              <a:spcBef>
                <a:spcPts val="1600"/>
              </a:spcBef>
              <a:spcAft>
                <a:spcPts val="0"/>
              </a:spcAft>
              <a:buNone/>
            </a:pPr>
            <a:r>
              <a:rPr lang="en" sz="2500"/>
              <a:t>Management /</a:t>
            </a:r>
            <a:endParaRPr sz="2500"/>
          </a:p>
          <a:p>
            <a:pPr indent="457200" lvl="0" marL="0" rtl="0" algn="l">
              <a:spcBef>
                <a:spcPts val="1600"/>
              </a:spcBef>
              <a:spcAft>
                <a:spcPts val="1600"/>
              </a:spcAft>
              <a:buNone/>
            </a:pPr>
            <a:r>
              <a:rPr lang="en" sz="2500"/>
              <a:t>Scheduling</a:t>
            </a:r>
            <a:endParaRPr sz="2500"/>
          </a:p>
        </p:txBody>
      </p:sp>
      <p:pic>
        <p:nvPicPr>
          <p:cNvPr id="120" name="Google Shape;120;p19"/>
          <p:cNvPicPr preferRelativeResize="0"/>
          <p:nvPr/>
        </p:nvPicPr>
        <p:blipFill>
          <a:blip r:embed="rId3">
            <a:alphaModFix/>
          </a:blip>
          <a:stretch>
            <a:fillRect/>
          </a:stretch>
        </p:blipFill>
        <p:spPr>
          <a:xfrm>
            <a:off x="0" y="0"/>
            <a:ext cx="9144000" cy="1890825"/>
          </a:xfrm>
          <a:prstGeom prst="rect">
            <a:avLst/>
          </a:prstGeom>
          <a:noFill/>
          <a:ln>
            <a:noFill/>
          </a:ln>
        </p:spPr>
      </p:pic>
      <p:sp>
        <p:nvSpPr>
          <p:cNvPr id="121" name="Google Shape;121;p19"/>
          <p:cNvSpPr txBox="1"/>
          <p:nvPr/>
        </p:nvSpPr>
        <p:spPr>
          <a:xfrm>
            <a:off x="5121000" y="2138425"/>
            <a:ext cx="40404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 sz="1700">
                <a:solidFill>
                  <a:srgbClr val="0D0D0D"/>
                </a:solidFill>
                <a:highlight>
                  <a:srgbClr val="FFFFFF"/>
                </a:highlight>
                <a:latin typeface="Roboto"/>
                <a:ea typeface="Roboto"/>
                <a:cs typeface="Roboto"/>
                <a:sym typeface="Roboto"/>
              </a:rPr>
              <a:t>The graph illustrates that fashion products generally have shorter waiting times compared to electronics products. To optimize staffing, we can train employees to handle various product categories, allowing flexibility for staff to assist where needed, especially during peak times for electronics products.</a:t>
            </a:r>
            <a:endParaRPr sz="17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idx="1" type="body"/>
          </p:nvPr>
        </p:nvSpPr>
        <p:spPr>
          <a:xfrm>
            <a:off x="475500" y="2059650"/>
            <a:ext cx="8222100" cy="63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pic>
        <p:nvPicPr>
          <p:cNvPr id="127" name="Google Shape;127;p20"/>
          <p:cNvPicPr preferRelativeResize="0"/>
          <p:nvPr/>
        </p:nvPicPr>
        <p:blipFill>
          <a:blip r:embed="rId3">
            <a:alphaModFix/>
          </a:blip>
          <a:stretch>
            <a:fillRect/>
          </a:stretch>
        </p:blipFill>
        <p:spPr>
          <a:xfrm>
            <a:off x="152400" y="967925"/>
            <a:ext cx="8991600" cy="4023175"/>
          </a:xfrm>
          <a:prstGeom prst="rect">
            <a:avLst/>
          </a:prstGeom>
          <a:noFill/>
          <a:ln>
            <a:noFill/>
          </a:ln>
        </p:spPr>
      </p:pic>
      <p:sp>
        <p:nvSpPr>
          <p:cNvPr id="128" name="Google Shape;128;p20"/>
          <p:cNvSpPr txBox="1"/>
          <p:nvPr/>
        </p:nvSpPr>
        <p:spPr>
          <a:xfrm>
            <a:off x="315150" y="0"/>
            <a:ext cx="875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The Main tab in the report should provide stakeholders with an overview of total sales, revenue generated to date, and customer satisfaction across all product categories. This tab should include a slicer allowing stakeholders to filter by product category and date for deeper analysis and insights.</a:t>
            </a:r>
            <a:endParaRPr sz="2000">
              <a:solidFill>
                <a:schemeClr val="lt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5" name="Google Shape;135;p21"/>
          <p:cNvPicPr preferRelativeResize="0"/>
          <p:nvPr/>
        </p:nvPicPr>
        <p:blipFill>
          <a:blip r:embed="rId3">
            <a:alphaModFix/>
          </a:blip>
          <a:stretch>
            <a:fillRect/>
          </a:stretch>
        </p:blipFill>
        <p:spPr>
          <a:xfrm>
            <a:off x="0" y="1091725"/>
            <a:ext cx="9144000" cy="3892125"/>
          </a:xfrm>
          <a:prstGeom prst="rect">
            <a:avLst/>
          </a:prstGeom>
          <a:noFill/>
          <a:ln>
            <a:noFill/>
          </a:ln>
        </p:spPr>
      </p:pic>
      <p:sp>
        <p:nvSpPr>
          <p:cNvPr id="136" name="Google Shape;136;p21"/>
          <p:cNvSpPr txBox="1"/>
          <p:nvPr/>
        </p:nvSpPr>
        <p:spPr>
          <a:xfrm>
            <a:off x="112550" y="90050"/>
            <a:ext cx="89814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D0D0D"/>
                </a:solidFill>
                <a:highlight>
                  <a:srgbClr val="FFFFFF"/>
                </a:highlight>
                <a:latin typeface="Roboto"/>
                <a:ea typeface="Roboto"/>
                <a:cs typeface="Roboto"/>
                <a:sym typeface="Roboto"/>
              </a:rPr>
              <a:t>The Product Tab should enable company management to assess the performance of individual product categories, including customer satisfaction, the number of customers purchasing each product, and areas needing improvement. This tab should feature slicers allowing filtering by gender, delivery type, product category, and age group to facilitate detailed analysis and targeted decision-making.</a:t>
            </a:r>
            <a:endParaRPr sz="15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